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embeddedFontLs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Roboto" panose="020B0604020202020204" charset="0"/>
      <p:regular r:id="rId49"/>
      <p:bold r:id="rId50"/>
      <p:italic r:id="rId51"/>
      <p:boldItalic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958690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7" name="Google Shape;14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09ec141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a09ec141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09ec141d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a09ec141d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09ec141d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a09ec141d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09ec1404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a09ec1404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9ec141d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a09ec141d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09ec141d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a09ec141d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09ec141d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a09ec141d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09ec141d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a09ec141d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09ec141d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09ec141db_0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a09ec141db_0_1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09ec141d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09ec141db_0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a09ec141db_0_1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09ec140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a09ec140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09ec1404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a09ec1404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09ec141d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a09ec141d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297" name="Google Shape;2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09ec141d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Google Shape;304;ga09ec141db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a09ec141db_0_6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06" name="Google Shape;306;ga09ec141db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09ec141d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ga09ec141db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a09ec141db_0_7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16" name="Google Shape;316;ga09ec141db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09ec141d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Google Shape;323;ga09ec141db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a09ec141db_0_8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25" name="Google Shape;325;ga09ec141db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09ec141d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ga09ec141db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a09ec141db_0_9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35" name="Google Shape;335;ga09ec141db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09ec141d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a09ec141db_0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a09ec141db_0_12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46" name="Google Shape;346;ga09ec141db_0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09ec141d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0" name="Google Shape;360;ga09ec141db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a09ec141db_0_10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62" name="Google Shape;362;ga09ec141db_0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09ec141d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ga09ec141db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a09ec141db_0_11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72" name="Google Shape;372;ga09ec141db_0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09ec1404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a09ec1404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09ec141db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5" name="Google Shape;385;ga09ec141db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a09ec141db_0_17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87" name="Google Shape;387;ga09ec141db_0_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a09ec141d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6" name="Google Shape;396;ga09ec141db_0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a09ec141db_0_18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98" name="Google Shape;398;ga09ec141db_0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9ec141db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Google Shape;408;ga09ec141db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a09ec141db_0_7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410" name="Google Shape;410;ga09ec141db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a0e14e1d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7" name="Google Shape;417;ga0e14e1d8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a0e14e1d88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419" name="Google Shape;419;ga0e14e1d8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0e14e1d8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7" name="Google Shape;427;ga0e14e1d88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a0e14e1d88_0_1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429" name="Google Shape;429;ga0e14e1d88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0e14e1d8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9" name="Google Shape;439;ga0e14e1d88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a0e14e1d88_0_2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441" name="Google Shape;441;ga0e14e1d88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0e14e1d8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3" name="Google Shape;453;ga0e14e1d88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a0e14e1d88_0_4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455" name="Google Shape;455;ga0e14e1d88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0e14e1d8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6" name="Google Shape;466;ga0e14e1d88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a0e14e1d88_0_5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468" name="Google Shape;468;ga0e14e1d88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0e14e1d8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0" name="Google Shape;480;ga0e14e1d88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a0e14e1d88_0_9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482" name="Google Shape;482;ga0e14e1d88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a0e14e1d88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9" name="Google Shape;489;ga0e14e1d88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a0e14e1d88_0_7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491" name="Google Shape;491;ga0e14e1d88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09ec1404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a09ec1404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07" name="Google Shape;50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40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19" name="Google Shape;519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42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09ec1404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a09ec1404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09ec1404d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a09ec1404d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9ec1404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9ec1404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9ec1404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9ec1404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09ec1404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a09ec1404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/facade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migrations#column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Laravel 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models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migrations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0"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Милена Томова</a:t>
            </a:r>
            <a:endParaRPr>
              <a:solidFill>
                <a:srgbClr val="787CB5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Vratsa Software</a:t>
            </a:r>
            <a:endParaRPr>
              <a:solidFill>
                <a:srgbClr val="787CB5"/>
              </a:solidFill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PHP WebDevelopment 2019</a:t>
            </a:r>
            <a:endParaRPr sz="3598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10544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Database configuration file - </a:t>
            </a:r>
            <a:r>
              <a:rPr lang="en-US" sz="2200" b="1"/>
              <a:t>config/database.php</a:t>
            </a: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Database credentials are filled in</a:t>
            </a:r>
            <a:r>
              <a:rPr lang="en-US" sz="2200" b="1"/>
              <a:t> - .env </a:t>
            </a:r>
            <a:r>
              <a:rPr lang="en-US" sz="2200"/>
              <a:t>file</a:t>
            </a: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DB_CONNECTION=mysql</a:t>
            </a:r>
            <a:endParaRPr sz="2200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DB_HOST=127.0.0.1</a:t>
            </a:r>
            <a:endParaRPr sz="2200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DB_PORT=3306</a:t>
            </a:r>
            <a:endParaRPr sz="2200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DB_DATABASE=</a:t>
            </a:r>
            <a:r>
              <a:rPr lang="en-US" sz="2200" b="1"/>
              <a:t>database-name</a:t>
            </a:r>
            <a:endParaRPr sz="2200" b="1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DB_USERNAME=</a:t>
            </a:r>
            <a:r>
              <a:rPr lang="en-US" sz="2200" b="1"/>
              <a:t>database-username</a:t>
            </a:r>
            <a:endParaRPr sz="2200" b="1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DB_PASSWORD=</a:t>
            </a:r>
            <a:r>
              <a:rPr lang="en-US" sz="2200" b="1"/>
              <a:t>database-user-password</a:t>
            </a:r>
            <a:endParaRPr sz="2200" b="1"/>
          </a:p>
        </p:txBody>
      </p:sp>
      <p:sp>
        <p:nvSpPr>
          <p:cNvPr id="212" name="Google Shape;212;p24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	Connect to database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>
            <a:spLocks noGrp="1"/>
          </p:cNvSpPr>
          <p:nvPr>
            <p:ph type="title" idx="4294967295"/>
          </p:nvPr>
        </p:nvSpPr>
        <p:spPr>
          <a:xfrm>
            <a:off x="4273950" y="840750"/>
            <a:ext cx="36441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</a:rPr>
              <a:t>Laravel - </a:t>
            </a: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</a:rPr>
              <a:t>migrations</a:t>
            </a:r>
            <a:endParaRPr sz="3000" i="0" u="none" strike="noStrike" cap="none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10544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Migrations are like </a:t>
            </a:r>
            <a:r>
              <a:rPr lang="en-US" sz="2000" b="1"/>
              <a:t>version control for your database</a:t>
            </a:r>
            <a:r>
              <a:rPr lang="en-US" sz="2000"/>
              <a:t>, allowing your team to </a:t>
            </a:r>
            <a:r>
              <a:rPr lang="en-US" sz="2000" b="1"/>
              <a:t>modify and share</a:t>
            </a:r>
            <a:r>
              <a:rPr lang="en-US" sz="2000"/>
              <a:t> the application's database schema. 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Migrations are typically paired with Laravel's </a:t>
            </a:r>
            <a:r>
              <a:rPr lang="en-US" sz="2000" b="1"/>
              <a:t>schema builder</a:t>
            </a:r>
            <a:r>
              <a:rPr lang="en-US" sz="2000"/>
              <a:t> to build your application's database schema. 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i="1"/>
              <a:t>If you use git and migrations and have made changes to the database - added new table or column, your teammates </a:t>
            </a:r>
            <a:r>
              <a:rPr lang="en-US" sz="2000" b="1" i="1"/>
              <a:t>will easily detect and update</a:t>
            </a:r>
            <a:r>
              <a:rPr lang="en-US" sz="2000" i="1"/>
              <a:t> the project`s database on </a:t>
            </a:r>
            <a:r>
              <a:rPr lang="en-US" sz="2000" b="1" i="1">
                <a:solidFill>
                  <a:schemeClr val="lt1"/>
                </a:solidFill>
              </a:rPr>
              <a:t>their local machines.</a:t>
            </a:r>
            <a:endParaRPr sz="2000" b="1" i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 i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The Laravel </a:t>
            </a:r>
            <a:r>
              <a:rPr lang="en-US" sz="2000" b="1"/>
              <a:t>Schema</a:t>
            </a:r>
            <a:r>
              <a:rPr lang="en-US" sz="2000" b="1">
                <a:uFill>
                  <a:noFill/>
                </a:uFill>
                <a:hlinkClick r:id="rId3"/>
              </a:rPr>
              <a:t> </a:t>
            </a:r>
            <a:r>
              <a:rPr lang="en-US" sz="2000" b="1" u="sng">
                <a:hlinkClick r:id="rId3"/>
              </a:rPr>
              <a:t>facade</a:t>
            </a:r>
            <a:r>
              <a:rPr lang="en-US" sz="2000"/>
              <a:t> provides database agnostic support for creating and manipulating tables across all of Laravel's supported database systems.</a:t>
            </a:r>
            <a:endParaRPr sz="2000"/>
          </a:p>
          <a:p>
            <a:pPr marL="91440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/>
          </a:p>
        </p:txBody>
      </p:sp>
      <p:sp>
        <p:nvSpPr>
          <p:cNvPr id="224" name="Google Shape;224;p26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	Migrations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Migrations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7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887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98"/>
              <a:t>php artisan make:migration create_courses_table --create=courses</a:t>
            </a:r>
            <a:endParaRPr sz="2298"/>
          </a:p>
        </p:txBody>
      </p:sp>
      <p:sp>
        <p:nvSpPr>
          <p:cNvPr id="232" name="Google Shape;232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body" idx="4294967295"/>
          </p:nvPr>
        </p:nvSpPr>
        <p:spPr>
          <a:xfrm>
            <a:off x="615275" y="3222400"/>
            <a:ext cx="11054400" cy="14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table name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by convention is always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plural.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indicate that a new table is created use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--create=table-name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option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/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Migrations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887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998"/>
              <a:t>php artisan make:migration add_name_column_to_courses_table --table=courses</a:t>
            </a:r>
            <a:endParaRPr sz="1998"/>
          </a:p>
        </p:txBody>
      </p:sp>
      <p:sp>
        <p:nvSpPr>
          <p:cNvPr id="240" name="Google Shape;240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1" name="Google Shape;241;p28"/>
          <p:cNvSpPr txBox="1">
            <a:spLocks noGrp="1"/>
          </p:cNvSpPr>
          <p:nvPr>
            <p:ph type="body" idx="4294967295"/>
          </p:nvPr>
        </p:nvSpPr>
        <p:spPr>
          <a:xfrm>
            <a:off x="615275" y="3222400"/>
            <a:ext cx="11054400" cy="14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table name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by convention is always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plural.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indicate that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change is made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an existing table use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--table=table-name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option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/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	Migrations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body" idx="1"/>
          </p:nvPr>
        </p:nvSpPr>
        <p:spPr>
          <a:xfrm>
            <a:off x="386675" y="2921100"/>
            <a:ext cx="10961400" cy="1032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php artisan migrate</a:t>
            </a:r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body" idx="4294967295"/>
          </p:nvPr>
        </p:nvSpPr>
        <p:spPr>
          <a:xfrm>
            <a:off x="349175" y="1342900"/>
            <a:ext cx="11054400" cy="49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Both commands generate migrations file in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database/migrations/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folder.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filename holds the timestamp and the command string.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Converts the migration file in a database table or modifies an existing database table.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/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 b="1" i="1">
                <a:solidFill>
                  <a:srgbClr val="434343"/>
                </a:solidFill>
              </a:rPr>
              <a:t>After Laravel 5.4 we must take in consideration the following</a:t>
            </a:r>
            <a:endParaRPr sz="1800" b="1" i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 b="1">
                <a:solidFill>
                  <a:srgbClr val="434343"/>
                </a:solidFill>
              </a:rPr>
              <a:t>Indexes length and MySQL / MariaDB</a:t>
            </a:r>
            <a:endParaRPr sz="18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>
                <a:solidFill>
                  <a:srgbClr val="434343"/>
                </a:solidFill>
              </a:rPr>
              <a:t> </a:t>
            </a: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200">
                <a:solidFill>
                  <a:srgbClr val="434343"/>
                </a:solidFill>
              </a:rPr>
              <a:t>By default Laravel uses utf8mb4, which allows saving "emojis" in the database.</a:t>
            </a:r>
            <a:endParaRPr sz="22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200">
                <a:solidFill>
                  <a:srgbClr val="434343"/>
                </a:solidFill>
              </a:rPr>
              <a:t>If your MySQL, is older than 5.7.7 or MariaDB is older than 10.2.2, you have to reset the default string length. </a:t>
            </a:r>
            <a:endParaRPr sz="2200"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2200"/>
          </a:p>
        </p:txBody>
      </p:sp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98"/>
              <a:t>Before creating the project database</a:t>
            </a:r>
            <a:endParaRPr sz="3898"/>
          </a:p>
        </p:txBody>
      </p:sp>
      <p:sp>
        <p:nvSpPr>
          <p:cNvPr id="256" name="Google Shape;256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/>
              <a:t>Go to app/Providers/AppServiceProvider.php and add to </a:t>
            </a:r>
            <a:r>
              <a:rPr lang="en-US" sz="1900" b="1"/>
              <a:t>boot</a:t>
            </a:r>
            <a:r>
              <a:rPr lang="en-US" sz="1900"/>
              <a:t> method -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/>
              <a:t>use Illuminate\Support\Facades\Schema;</a:t>
            </a:r>
            <a:br>
              <a:rPr lang="en-US" sz="1500"/>
            </a:br>
            <a:r>
              <a:rPr lang="en-US" sz="1500"/>
              <a:t/>
            </a:r>
            <a:br>
              <a:rPr lang="en-US" sz="1500"/>
            </a:br>
            <a:r>
              <a:rPr lang="en-US" sz="1500"/>
              <a:t>/**</a:t>
            </a:r>
            <a:br>
              <a:rPr lang="en-US" sz="1500"/>
            </a:br>
            <a:r>
              <a:rPr lang="en-US" sz="1500"/>
              <a:t> * Bootstrap any application services.</a:t>
            </a:r>
            <a:br>
              <a:rPr lang="en-US" sz="1500"/>
            </a:br>
            <a:r>
              <a:rPr lang="en-US" sz="1500"/>
              <a:t> *</a:t>
            </a:r>
            <a:br>
              <a:rPr lang="en-US" sz="1500"/>
            </a:br>
            <a:r>
              <a:rPr lang="en-US" sz="1500"/>
              <a:t> * @return void</a:t>
            </a:r>
            <a:br>
              <a:rPr lang="en-US" sz="1500"/>
            </a:br>
            <a:r>
              <a:rPr lang="en-US" sz="1500"/>
              <a:t> */</a:t>
            </a:r>
            <a:br>
              <a:rPr lang="en-US" sz="1500"/>
            </a:br>
            <a:r>
              <a:rPr lang="en-US" sz="1500"/>
              <a:t>public function </a:t>
            </a:r>
            <a:r>
              <a:rPr lang="en-US" sz="1500" b="1"/>
              <a:t>boot()</a:t>
            </a:r>
            <a:r>
              <a:rPr lang="en-US" sz="1500"/>
              <a:t/>
            </a:r>
            <a:br>
              <a:rPr lang="en-US" sz="1500"/>
            </a:br>
            <a:r>
              <a:rPr lang="en-US" sz="1500"/>
              <a:t>{</a:t>
            </a:r>
            <a:br>
              <a:rPr lang="en-US" sz="1500"/>
            </a:br>
            <a:r>
              <a:rPr lang="en-US" sz="1500"/>
              <a:t>    </a:t>
            </a:r>
            <a:r>
              <a:rPr lang="en-US" sz="1500" b="1"/>
              <a:t>Schema::defaultStringLength(191);</a:t>
            </a:r>
            <a:br>
              <a:rPr lang="en-US" sz="1500" b="1"/>
            </a:br>
            <a:r>
              <a:rPr lang="en-US" sz="1500"/>
              <a:t>}</a:t>
            </a:r>
            <a:endParaRPr sz="1500"/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500" b="1" i="1"/>
          </a:p>
        </p:txBody>
      </p:sp>
      <p:sp>
        <p:nvSpPr>
          <p:cNvPr id="262" name="Google Shape;262;p31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98"/>
              <a:t>Before creating the project database</a:t>
            </a:r>
            <a:endParaRPr sz="3898"/>
          </a:p>
        </p:txBody>
      </p:sp>
      <p:sp>
        <p:nvSpPr>
          <p:cNvPr id="263" name="Google Shape;263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3945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...</a:t>
            </a: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use App\Course;</a:t>
            </a: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class CoursesController extends Controller {</a:t>
            </a: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	</a:t>
            </a: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	public function index() </a:t>
            </a:r>
            <a:endParaRPr sz="16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{</a:t>
            </a:r>
            <a:endParaRPr sz="16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	$courses = Course::all();</a:t>
            </a:r>
            <a:endParaRPr sz="16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	</a:t>
            </a:r>
            <a:endParaRPr sz="16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	return view(‘courses.index’, compact(‘courses’))</a:t>
            </a:r>
            <a:endParaRPr sz="16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}</a:t>
            </a: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0"/>
              <a:t>}</a:t>
            </a:r>
            <a:endParaRPr sz="1600" b="0"/>
          </a:p>
        </p:txBody>
      </p:sp>
      <p:sp>
        <p:nvSpPr>
          <p:cNvPr id="270" name="Google Shape;270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Display records from DB for a Model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1104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u="sng"/>
              <a:t>routes/web.php</a:t>
            </a:r>
            <a:endParaRPr sz="1600" b="0" u="sng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0"/>
              <a:t>Route::get(‘courses’, ‘CoursesController@index’)-&gt;name(‘courses.list’);</a:t>
            </a:r>
            <a:endParaRPr sz="1600" b="0"/>
          </a:p>
        </p:txBody>
      </p:sp>
      <p:sp>
        <p:nvSpPr>
          <p:cNvPr id="278" name="Google Shape;278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Display records from DB for a Model</a:t>
            </a: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body" idx="1"/>
          </p:nvPr>
        </p:nvSpPr>
        <p:spPr>
          <a:xfrm>
            <a:off x="615300" y="3429000"/>
            <a:ext cx="10961400" cy="28638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u="sng"/>
              <a:t>resourses/views/courses/index.blade.php</a:t>
            </a:r>
            <a:endParaRPr sz="16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@if( $courses )</a:t>
            </a: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	@foreach( $courses as $course )</a:t>
            </a: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		&lt;h2&gt; {{ $course-&gt;name }} &lt;/h2&gt;</a:t>
            </a: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	@endforeach</a:t>
            </a: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0"/>
              <a:t>@endif</a:t>
            </a:r>
            <a:endParaRPr sz="1600" b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5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Laravel - Models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Laravel - Database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Laravel - Migrations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Laravel Eloquent</a:t>
            </a:r>
            <a:endParaRPr sz="2400"/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one-to-one</a:t>
            </a:r>
            <a:endParaRPr sz="2400"/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one-to-many</a:t>
            </a:r>
            <a:endParaRPr sz="2400"/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many-to-many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protected $fillable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index view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show view</a:t>
            </a:r>
            <a:endParaRPr sz="240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609600" marR="0" lvl="0" indent="-1524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Table of Contents</a:t>
            </a:r>
            <a:endParaRPr sz="1900"/>
          </a:p>
        </p:txBody>
      </p:sp>
      <p:sp>
        <p:nvSpPr>
          <p:cNvPr id="159" name="Google Shape;159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04805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3492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/>
              <a:t>Create the project database.</a:t>
            </a:r>
            <a:endParaRPr sz="190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/>
              <a:t>Create courses table.</a:t>
            </a:r>
            <a:endParaRPr sz="190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/>
              <a:t>Migrate the database.</a:t>
            </a:r>
            <a:endParaRPr sz="190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/>
              <a:t>Use existing </a:t>
            </a:r>
            <a:r>
              <a:rPr lang="en-US" sz="1900" u="sng">
                <a:solidFill>
                  <a:schemeClr val="hlink"/>
                </a:solidFill>
                <a:hlinkClick r:id="rId3"/>
              </a:rPr>
              <a:t>column types</a:t>
            </a:r>
            <a:r>
              <a:rPr lang="en-US" sz="1900"/>
              <a:t> for reference.</a:t>
            </a:r>
            <a:endParaRPr sz="190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/>
              <a:t>Display the list of courses.</a:t>
            </a:r>
            <a:endParaRPr sz="1900"/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900"/>
              <a:t>***</a:t>
            </a:r>
            <a:endParaRPr sz="1900"/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900" b="1"/>
              <a:t>6. Repeat the above steps for halls /have name, capacity/, casting devices /have name/.</a:t>
            </a:r>
            <a:endParaRPr sz="1900" b="1"/>
          </a:p>
        </p:txBody>
      </p:sp>
      <p:sp>
        <p:nvSpPr>
          <p:cNvPr id="286" name="Google Shape;286;p3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2</a:t>
            </a:r>
            <a:endParaRPr/>
          </a:p>
        </p:txBody>
      </p:sp>
      <p:sp>
        <p:nvSpPr>
          <p:cNvPr id="287" name="Google Shape;287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>
            <a:spLocks noGrp="1"/>
          </p:cNvSpPr>
          <p:nvPr>
            <p:ph type="title" idx="4294967295"/>
          </p:nvPr>
        </p:nvSpPr>
        <p:spPr>
          <a:xfrm>
            <a:off x="4302600" y="2055100"/>
            <a:ext cx="3586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Laravel Eloquent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Laravel Eloquent</a:t>
            </a:r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body" idx="1"/>
          </p:nvPr>
        </p:nvSpPr>
        <p:spPr>
          <a:xfrm>
            <a:off x="196779" y="1371600"/>
            <a:ext cx="11499000" cy="4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 Eloquent ORM included with Laravel provides a beautiful, simple ActiveRecord implementation for working with your database.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Each database table has a corresponding "Model" which is used to interact with that table.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Models allow you to query for data in your tables, as well as insert new records into the table.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998"/>
          </a:p>
        </p:txBody>
      </p:sp>
      <p:sp>
        <p:nvSpPr>
          <p:cNvPr id="301" name="Google Shape;301;p3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Laravel Eloquent</a:t>
            </a:r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body" idx="4294967295"/>
          </p:nvPr>
        </p:nvSpPr>
        <p:spPr>
          <a:xfrm>
            <a:off x="505025" y="3925425"/>
            <a:ext cx="11190600" cy="22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Creates a model and a migration file for it.</a:t>
            </a:r>
            <a:endParaRPr sz="3998">
              <a:solidFill>
                <a:schemeClr val="dk1"/>
              </a:solidFill>
            </a:endParaRPr>
          </a:p>
        </p:txBody>
      </p:sp>
      <p:sp>
        <p:nvSpPr>
          <p:cNvPr id="310" name="Google Shape;310;p3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11" name="Google Shape;311;p37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php artisan make:model Level --migration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php artisan make:model Level -m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Task 3</a:t>
            </a:r>
            <a:endParaRPr/>
          </a:p>
        </p:txBody>
      </p:sp>
      <p:sp>
        <p:nvSpPr>
          <p:cNvPr id="319" name="Google Shape;319;p38"/>
          <p:cNvSpPr txBox="1">
            <a:spLocks noGrp="1"/>
          </p:cNvSpPr>
          <p:nvPr>
            <p:ph type="body" idx="1"/>
          </p:nvPr>
        </p:nvSpPr>
        <p:spPr>
          <a:xfrm>
            <a:off x="196779" y="1371600"/>
            <a:ext cx="11499000" cy="4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-37465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Create Profile model and a migration file. Build profiles table.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914400" lvl="0" indent="-37465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Create Level model and a migration file. Build the levels table.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914400" lvl="0" indent="-37465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Migrate the tables in the database.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914400" lvl="0" indent="-37465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Define relations </a:t>
            </a:r>
            <a:r>
              <a:rPr lang="en-US" sz="2300" b="1">
                <a:latin typeface="Arial"/>
                <a:ea typeface="Arial"/>
                <a:cs typeface="Arial"/>
                <a:sym typeface="Arial"/>
              </a:rPr>
              <a:t>profiles-users</a:t>
            </a:r>
            <a:r>
              <a:rPr lang="en-US" sz="23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300" b="1">
                <a:latin typeface="Arial"/>
                <a:ea typeface="Arial"/>
                <a:cs typeface="Arial"/>
                <a:sym typeface="Arial"/>
              </a:rPr>
              <a:t>courses-levels</a:t>
            </a:r>
            <a:r>
              <a:rPr lang="en-US" sz="2300">
                <a:latin typeface="Arial"/>
                <a:ea typeface="Arial"/>
                <a:cs typeface="Arial"/>
                <a:sym typeface="Arial"/>
              </a:rPr>
              <a:t>. Set the relations in models using </a:t>
            </a:r>
            <a:r>
              <a:rPr lang="en-US" sz="2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r>
              <a:rPr lang="en-US" sz="2300">
                <a:latin typeface="Arial"/>
                <a:ea typeface="Arial"/>
                <a:cs typeface="Arial"/>
                <a:sym typeface="Arial"/>
              </a:rPr>
              <a:t>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914400" lvl="0" indent="-37465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*Display resources - 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13716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❏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courses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13716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❏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levels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13716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❏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users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6.*Make every element in a list </a:t>
            </a:r>
            <a:r>
              <a:rPr lang="en-US" sz="2300" b="1">
                <a:latin typeface="Arial"/>
                <a:ea typeface="Arial"/>
                <a:cs typeface="Arial"/>
                <a:sym typeface="Arial"/>
              </a:rPr>
              <a:t>a link </a:t>
            </a:r>
            <a:r>
              <a:rPr lang="en-US" sz="2300">
                <a:latin typeface="Arial"/>
                <a:ea typeface="Arial"/>
                <a:cs typeface="Arial"/>
                <a:sym typeface="Arial"/>
              </a:rPr>
              <a:t>for the related resource list /courses, users/</a:t>
            </a: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one-to-one relation</a:t>
            </a:r>
            <a:endParaRPr/>
          </a:p>
        </p:txBody>
      </p:sp>
      <p:sp>
        <p:nvSpPr>
          <p:cNvPr id="328" name="Google Shape;328;p39"/>
          <p:cNvSpPr txBox="1">
            <a:spLocks noGrp="1"/>
          </p:cNvSpPr>
          <p:nvPr>
            <p:ph type="body" idx="1"/>
          </p:nvPr>
        </p:nvSpPr>
        <p:spPr>
          <a:xfrm>
            <a:off x="196775" y="1830325"/>
            <a:ext cx="11499000" cy="43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User model might be associated with one Profile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and /if needed/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Profile model might be associated with one User /the inverse of the relation/.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Relationships are defined by placing a function in the Eloquent models.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998"/>
          </a:p>
        </p:txBody>
      </p:sp>
      <p:sp>
        <p:nvSpPr>
          <p:cNvPr id="329" name="Google Shape;329;p3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30" name="Google Shape;330;p39"/>
          <p:cNvSpPr txBox="1">
            <a:spLocks noGrp="1"/>
          </p:cNvSpPr>
          <p:nvPr>
            <p:ph type="body" idx="1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one-to-one relation</a:t>
            </a:r>
            <a:endParaRPr/>
          </a:p>
        </p:txBody>
      </p:sp>
      <p:sp>
        <p:nvSpPr>
          <p:cNvPr id="338" name="Google Shape;338;p4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39" name="Google Shape;339;p40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7780800" cy="2218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class </a:t>
            </a:r>
            <a:r>
              <a:rPr lang="en-US" sz="1200"/>
              <a:t>User</a:t>
            </a:r>
            <a:r>
              <a:rPr lang="en-US" sz="1200" b="0"/>
              <a:t> extends Model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{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public function </a:t>
            </a:r>
            <a:r>
              <a:rPr lang="en-US" sz="1200"/>
              <a:t>profile</a:t>
            </a:r>
            <a:r>
              <a:rPr lang="en-US" sz="1200" b="0"/>
              <a:t>()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{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    return $this-&gt;hasOne('App\Profile');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}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}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40" name="Google Shape;340;p40"/>
          <p:cNvSpPr txBox="1">
            <a:spLocks noGrp="1"/>
          </p:cNvSpPr>
          <p:nvPr>
            <p:ph type="body" idx="4294967295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sp>
        <p:nvSpPr>
          <p:cNvPr id="341" name="Google Shape;341;p40"/>
          <p:cNvSpPr txBox="1">
            <a:spLocks noGrp="1"/>
          </p:cNvSpPr>
          <p:nvPr>
            <p:ph type="body" idx="1"/>
          </p:nvPr>
        </p:nvSpPr>
        <p:spPr>
          <a:xfrm>
            <a:off x="3852350" y="4312675"/>
            <a:ext cx="7780800" cy="2218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class </a:t>
            </a:r>
            <a:r>
              <a:rPr lang="en-US" sz="1200"/>
              <a:t>Profile</a:t>
            </a:r>
            <a:r>
              <a:rPr lang="en-US" sz="1200" b="0"/>
              <a:t> extends Model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{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public function </a:t>
            </a:r>
            <a:r>
              <a:rPr lang="en-US" sz="1200"/>
              <a:t>profile</a:t>
            </a:r>
            <a:r>
              <a:rPr lang="en-US" sz="1200" b="0"/>
              <a:t>()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{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    return $this-&gt;belongsTo('App\User');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}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}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one-to-one relation</a:t>
            </a:r>
            <a:endParaRPr/>
          </a:p>
        </p:txBody>
      </p:sp>
      <p:sp>
        <p:nvSpPr>
          <p:cNvPr id="349" name="Google Shape;349;p4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50" name="Google Shape;350;p41"/>
          <p:cNvSpPr txBox="1">
            <a:spLocks noGrp="1"/>
          </p:cNvSpPr>
          <p:nvPr>
            <p:ph type="body" idx="1"/>
          </p:nvPr>
        </p:nvSpPr>
        <p:spPr>
          <a:xfrm>
            <a:off x="3852350" y="2413375"/>
            <a:ext cx="3950100" cy="7893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$profile = User::find(1)-&gt;profile;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51" name="Google Shape;351;p41"/>
          <p:cNvSpPr txBox="1">
            <a:spLocks noGrp="1"/>
          </p:cNvSpPr>
          <p:nvPr>
            <p:ph type="body" idx="4294967295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sp>
        <p:nvSpPr>
          <p:cNvPr id="352" name="Google Shape;352;p41"/>
          <p:cNvSpPr txBox="1">
            <a:spLocks noGrp="1"/>
          </p:cNvSpPr>
          <p:nvPr>
            <p:ph type="body" idx="1"/>
          </p:nvPr>
        </p:nvSpPr>
        <p:spPr>
          <a:xfrm>
            <a:off x="3852350" y="4080375"/>
            <a:ext cx="4199400" cy="24510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@foreach( $users as $user )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	&lt;h2&gt; {{ $user-&gt;name }}&lt;/h2&gt;</a:t>
            </a:r>
            <a:endParaRPr sz="12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&lt;p&gt; {{ $user-&gt;profile()-&gt;bio }}&lt;/p&gt;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@endforeach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53" name="Google Shape;353;p41"/>
          <p:cNvSpPr txBox="1">
            <a:spLocks noGrp="1"/>
          </p:cNvSpPr>
          <p:nvPr>
            <p:ph type="body" idx="4294967295"/>
          </p:nvPr>
        </p:nvSpPr>
        <p:spPr>
          <a:xfrm>
            <a:off x="385900" y="2475150"/>
            <a:ext cx="3003000" cy="27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defined relations to retrieved the related data</a:t>
            </a:r>
            <a:endParaRPr sz="3998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41"/>
          <p:cNvSpPr txBox="1">
            <a:spLocks noGrp="1"/>
          </p:cNvSpPr>
          <p:nvPr>
            <p:ph type="body" idx="4294967295"/>
          </p:nvPr>
        </p:nvSpPr>
        <p:spPr>
          <a:xfrm>
            <a:off x="3924075" y="3360263"/>
            <a:ext cx="30030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 in a view</a:t>
            </a:r>
            <a:endParaRPr sz="20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5" name="Google Shape;355;p41"/>
          <p:cNvCxnSpPr>
            <a:endCxn id="350" idx="1"/>
          </p:cNvCxnSpPr>
          <p:nvPr/>
        </p:nvCxnSpPr>
        <p:spPr>
          <a:xfrm rot="10800000" flipH="1">
            <a:off x="2527850" y="2808025"/>
            <a:ext cx="1324500" cy="71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6" name="Google Shape;356;p41"/>
          <p:cNvCxnSpPr>
            <a:endCxn id="352" idx="1"/>
          </p:cNvCxnSpPr>
          <p:nvPr/>
        </p:nvCxnSpPr>
        <p:spPr>
          <a:xfrm>
            <a:off x="2179550" y="4744275"/>
            <a:ext cx="1672800" cy="56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7" name="Google Shape;357;p41"/>
          <p:cNvSpPr txBox="1">
            <a:spLocks noGrp="1"/>
          </p:cNvSpPr>
          <p:nvPr>
            <p:ph type="body" idx="4294967295"/>
          </p:nvPr>
        </p:nvSpPr>
        <p:spPr>
          <a:xfrm>
            <a:off x="3852350" y="1711338"/>
            <a:ext cx="30030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controller</a:t>
            </a:r>
            <a:endParaRPr sz="3598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one-to-many relation</a:t>
            </a:r>
            <a:endParaRPr/>
          </a:p>
        </p:txBody>
      </p:sp>
      <p:sp>
        <p:nvSpPr>
          <p:cNvPr id="365" name="Google Shape;365;p42"/>
          <p:cNvSpPr txBox="1">
            <a:spLocks noGrp="1"/>
          </p:cNvSpPr>
          <p:nvPr>
            <p:ph type="body" idx="1"/>
          </p:nvPr>
        </p:nvSpPr>
        <p:spPr>
          <a:xfrm>
            <a:off x="196775" y="1888100"/>
            <a:ext cx="11499000" cy="42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one-to-many relationship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is used to define relationships where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a single model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owns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any amount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other models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For example, a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course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may have an infinite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number of levels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.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998"/>
          </a:p>
        </p:txBody>
      </p:sp>
      <p:sp>
        <p:nvSpPr>
          <p:cNvPr id="366" name="Google Shape;366;p4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67" name="Google Shape;367;p42"/>
          <p:cNvSpPr txBox="1">
            <a:spLocks noGrp="1"/>
          </p:cNvSpPr>
          <p:nvPr>
            <p:ph type="body" idx="1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one-to-many relation</a:t>
            </a:r>
            <a:endParaRPr/>
          </a:p>
        </p:txBody>
      </p:sp>
      <p:sp>
        <p:nvSpPr>
          <p:cNvPr id="375" name="Google Shape;375;p43"/>
          <p:cNvSpPr txBox="1">
            <a:spLocks noGrp="1"/>
          </p:cNvSpPr>
          <p:nvPr>
            <p:ph type="body" idx="4294967295"/>
          </p:nvPr>
        </p:nvSpPr>
        <p:spPr>
          <a:xfrm>
            <a:off x="7832075" y="2688925"/>
            <a:ext cx="3859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course has many levels</a:t>
            </a:r>
            <a:endParaRPr sz="3998">
              <a:solidFill>
                <a:schemeClr val="dk1"/>
              </a:solidFill>
            </a:endParaRPr>
          </a:p>
        </p:txBody>
      </p:sp>
      <p:sp>
        <p:nvSpPr>
          <p:cNvPr id="376" name="Google Shape;376;p4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77" name="Google Shape;377;p43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5930100" cy="24393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class </a:t>
            </a:r>
            <a:r>
              <a:rPr lang="en-US" sz="1500"/>
              <a:t>Course</a:t>
            </a:r>
            <a:r>
              <a:rPr lang="en-US" sz="1500" b="0"/>
              <a:t> extends Model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{    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 public function </a:t>
            </a:r>
            <a:r>
              <a:rPr lang="en-US" sz="1500"/>
              <a:t>levels</a:t>
            </a:r>
            <a:r>
              <a:rPr lang="en-US" sz="1500" b="0"/>
              <a:t>()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 {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     return $this-&gt;hasMany('</a:t>
            </a:r>
            <a:r>
              <a:rPr lang="en-US" sz="1500"/>
              <a:t>App\Level</a:t>
            </a:r>
            <a:r>
              <a:rPr lang="en-US" sz="1500" b="0"/>
              <a:t>');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 }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}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sp>
        <p:nvSpPr>
          <p:cNvPr id="378" name="Google Shape;378;p43"/>
          <p:cNvSpPr txBox="1">
            <a:spLocks noGrp="1"/>
          </p:cNvSpPr>
          <p:nvPr>
            <p:ph type="body" idx="4294967295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cxnSp>
        <p:nvCxnSpPr>
          <p:cNvPr id="379" name="Google Shape;379;p43"/>
          <p:cNvCxnSpPr>
            <a:stCxn id="375" idx="1"/>
            <a:endCxn id="377" idx="3"/>
          </p:cNvCxnSpPr>
          <p:nvPr/>
        </p:nvCxnSpPr>
        <p:spPr>
          <a:xfrm rot="10800000">
            <a:off x="6545375" y="3050125"/>
            <a:ext cx="128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0" name="Google Shape;380;p43"/>
          <p:cNvSpPr txBox="1">
            <a:spLocks noGrp="1"/>
          </p:cNvSpPr>
          <p:nvPr>
            <p:ph type="body" idx="1"/>
          </p:nvPr>
        </p:nvSpPr>
        <p:spPr>
          <a:xfrm>
            <a:off x="6096000" y="4418700"/>
            <a:ext cx="5930100" cy="24393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class </a:t>
            </a:r>
            <a:r>
              <a:rPr lang="en-US" sz="1500"/>
              <a:t>Level</a:t>
            </a:r>
            <a:r>
              <a:rPr lang="en-US" sz="1500" b="0"/>
              <a:t> extends Model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{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 public function </a:t>
            </a:r>
            <a:r>
              <a:rPr lang="en-US" sz="1500"/>
              <a:t>course</a:t>
            </a:r>
            <a:r>
              <a:rPr lang="en-US" sz="1500" b="0"/>
              <a:t>()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 {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     return $this-&gt;belongsTo('</a:t>
            </a:r>
            <a:r>
              <a:rPr lang="en-US" sz="1500"/>
              <a:t>App\Course</a:t>
            </a:r>
            <a:r>
              <a:rPr lang="en-US" sz="1500" b="0"/>
              <a:t>');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 }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}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sp>
        <p:nvSpPr>
          <p:cNvPr id="381" name="Google Shape;381;p43"/>
          <p:cNvSpPr txBox="1">
            <a:spLocks noGrp="1"/>
          </p:cNvSpPr>
          <p:nvPr>
            <p:ph type="body" idx="4294967295"/>
          </p:nvPr>
        </p:nvSpPr>
        <p:spPr>
          <a:xfrm>
            <a:off x="615275" y="5277150"/>
            <a:ext cx="41223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level belongs to a course</a:t>
            </a:r>
            <a:endParaRPr sz="3998">
              <a:solidFill>
                <a:schemeClr val="dk1"/>
              </a:solidFill>
            </a:endParaRPr>
          </a:p>
        </p:txBody>
      </p:sp>
      <p:cxnSp>
        <p:nvCxnSpPr>
          <p:cNvPr id="382" name="Google Shape;382;p43"/>
          <p:cNvCxnSpPr>
            <a:endCxn id="380" idx="1"/>
          </p:cNvCxnSpPr>
          <p:nvPr/>
        </p:nvCxnSpPr>
        <p:spPr>
          <a:xfrm>
            <a:off x="4660200" y="5634150"/>
            <a:ext cx="14358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5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Print all resources -</a:t>
            </a:r>
            <a:endParaRPr sz="2400"/>
          </a:p>
          <a:p>
            <a:pPr marL="10668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Courses</a:t>
            </a:r>
            <a:endParaRPr sz="2400"/>
          </a:p>
          <a:p>
            <a:pPr marL="10668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Levels</a:t>
            </a:r>
            <a:endParaRPr sz="2400"/>
          </a:p>
          <a:p>
            <a:pPr marL="10668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Lectures</a:t>
            </a:r>
            <a:endParaRPr sz="2400"/>
          </a:p>
          <a:p>
            <a:pPr marL="10668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Homeworks</a:t>
            </a:r>
            <a:endParaRPr sz="2400"/>
          </a:p>
          <a:p>
            <a:pPr marL="6096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in the resource`s list page.</a:t>
            </a:r>
            <a:endParaRPr sz="2400"/>
          </a:p>
          <a:p>
            <a:pPr marL="6096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Use navigation to access related resources.</a:t>
            </a:r>
            <a:endParaRPr sz="2400"/>
          </a:p>
          <a:p>
            <a:pPr marL="609600" marR="0" lvl="0" indent="-1524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Task 1</a:t>
            </a:r>
            <a:endParaRPr sz="1900"/>
          </a:p>
        </p:txBody>
      </p:sp>
      <p:sp>
        <p:nvSpPr>
          <p:cNvPr id="166" name="Google Shape;166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one-to-many relation</a:t>
            </a:r>
            <a:endParaRPr/>
          </a:p>
        </p:txBody>
      </p:sp>
      <p:sp>
        <p:nvSpPr>
          <p:cNvPr id="390" name="Google Shape;390;p4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391" name="Google Shape;391;p44"/>
          <p:cNvSpPr txBox="1">
            <a:spLocks noGrp="1"/>
          </p:cNvSpPr>
          <p:nvPr>
            <p:ph type="body" idx="1"/>
          </p:nvPr>
        </p:nvSpPr>
        <p:spPr>
          <a:xfrm>
            <a:off x="7339500" y="2119175"/>
            <a:ext cx="4351800" cy="31422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u="sng"/>
              <a:t>in the controller - </a:t>
            </a:r>
            <a:endParaRPr sz="15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u="sng"/>
              <a:t>levels for a course</a:t>
            </a:r>
            <a:endParaRPr sz="15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$levels = App\Course::find(1)-&gt;levels;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u="sng"/>
              <a:t>in the view</a:t>
            </a:r>
            <a:endParaRPr sz="15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@foreach ($levels as $level) 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@endforeach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sp>
        <p:nvSpPr>
          <p:cNvPr id="392" name="Google Shape;392;p44"/>
          <p:cNvSpPr txBox="1">
            <a:spLocks noGrp="1"/>
          </p:cNvSpPr>
          <p:nvPr>
            <p:ph type="body" idx="4294967295"/>
          </p:nvPr>
        </p:nvSpPr>
        <p:spPr>
          <a:xfrm>
            <a:off x="500700" y="110807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500700" y="2132025"/>
            <a:ext cx="5930100" cy="46398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u="sng"/>
              <a:t>in the controller - get all courses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00"/>
              <a:t>$courses = Course::all();</a:t>
            </a:r>
            <a:endParaRPr sz="13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u="sng"/>
              <a:t>in the view</a:t>
            </a:r>
            <a:endParaRPr sz="15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@foreach ($courses as $course) 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@foreach ($course-&gt;levels as $level) 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		///</a:t>
            </a:r>
            <a:endParaRPr sz="15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@endforeach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@endforeach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one-to-many relation</a:t>
            </a:r>
            <a:endParaRPr/>
          </a:p>
        </p:txBody>
      </p:sp>
      <p:sp>
        <p:nvSpPr>
          <p:cNvPr id="401" name="Google Shape;401;p4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02" name="Google Shape;402;p45"/>
          <p:cNvSpPr txBox="1">
            <a:spLocks noGrp="1"/>
          </p:cNvSpPr>
          <p:nvPr>
            <p:ph type="body" idx="1"/>
          </p:nvPr>
        </p:nvSpPr>
        <p:spPr>
          <a:xfrm>
            <a:off x="6789125" y="3035875"/>
            <a:ext cx="4902300" cy="2225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u="sng"/>
              <a:t>in the view</a:t>
            </a:r>
            <a:endParaRPr sz="20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@foreach (</a:t>
            </a:r>
            <a:r>
              <a:rPr lang="en-US" sz="2000"/>
              <a:t>$levels</a:t>
            </a:r>
            <a:r>
              <a:rPr lang="en-US" sz="2000" b="0"/>
              <a:t> as $level) 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	{{ </a:t>
            </a:r>
            <a:r>
              <a:rPr lang="en-US" sz="2000"/>
              <a:t>$level-&gt;course</a:t>
            </a:r>
            <a:r>
              <a:rPr lang="en-US" sz="2000" b="0"/>
              <a:t>-&gt;name }}   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@endforeach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sp>
        <p:nvSpPr>
          <p:cNvPr id="403" name="Google Shape;403;p45"/>
          <p:cNvSpPr txBox="1">
            <a:spLocks noGrp="1"/>
          </p:cNvSpPr>
          <p:nvPr>
            <p:ph type="body" idx="4294967295"/>
          </p:nvPr>
        </p:nvSpPr>
        <p:spPr>
          <a:xfrm>
            <a:off x="500700" y="110807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sp>
        <p:nvSpPr>
          <p:cNvPr id="404" name="Google Shape;404;p45"/>
          <p:cNvSpPr txBox="1">
            <a:spLocks noGrp="1"/>
          </p:cNvSpPr>
          <p:nvPr>
            <p:ph type="body" idx="1"/>
          </p:nvPr>
        </p:nvSpPr>
        <p:spPr>
          <a:xfrm>
            <a:off x="500700" y="3035875"/>
            <a:ext cx="5930100" cy="2338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u="sng"/>
              <a:t>in the controller - get all levels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/>
              <a:t>$levels = Level::all();</a:t>
            </a: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sp>
        <p:nvSpPr>
          <p:cNvPr id="405" name="Google Shape;405;p45"/>
          <p:cNvSpPr txBox="1">
            <a:spLocks noGrp="1"/>
          </p:cNvSpPr>
          <p:nvPr>
            <p:ph type="body" idx="4294967295"/>
          </p:nvPr>
        </p:nvSpPr>
        <p:spPr>
          <a:xfrm>
            <a:off x="667425" y="1955200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inverse relation</a:t>
            </a:r>
            <a:endParaRPr sz="3998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Task 4</a:t>
            </a:r>
            <a:endParaRPr/>
          </a:p>
        </p:txBody>
      </p:sp>
      <p:sp>
        <p:nvSpPr>
          <p:cNvPr id="413" name="Google Shape;413;p46"/>
          <p:cNvSpPr txBox="1">
            <a:spLocks noGrp="1"/>
          </p:cNvSpPr>
          <p:nvPr>
            <p:ph type="body" idx="1"/>
          </p:nvPr>
        </p:nvSpPr>
        <p:spPr>
          <a:xfrm>
            <a:off x="196779" y="1371600"/>
            <a:ext cx="11499000" cy="4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-38100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Create models and migration files for the rest of the project resources described in the project database design.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Build resources database table.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Migrate tables to the database.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Define relations between models using Laravel Eloquent.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*Display resources as a list per resource with all the related data available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many-to-many relation</a:t>
            </a:r>
            <a:endParaRPr/>
          </a:p>
        </p:txBody>
      </p:sp>
      <p:sp>
        <p:nvSpPr>
          <p:cNvPr id="422" name="Google Shape;422;p47"/>
          <p:cNvSpPr txBox="1">
            <a:spLocks noGrp="1"/>
          </p:cNvSpPr>
          <p:nvPr>
            <p:ph type="body" idx="1"/>
          </p:nvPr>
        </p:nvSpPr>
        <p:spPr>
          <a:xfrm>
            <a:off x="196775" y="1888100"/>
            <a:ext cx="11499000" cy="42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To define </a:t>
            </a: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many-to-many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relationship, three database tables are needed: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users, courses, and course_user.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users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1885641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    id - integer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885641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    ..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courses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1885641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    id - integer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885641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    ..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course_user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13716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user_id - integer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    	course_id - integer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998"/>
          </a:p>
        </p:txBody>
      </p:sp>
      <p:sp>
        <p:nvSpPr>
          <p:cNvPr id="423" name="Google Shape;423;p4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body" idx="1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many-to-many relation</a:t>
            </a:r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body" idx="4294967295"/>
          </p:nvPr>
        </p:nvSpPr>
        <p:spPr>
          <a:xfrm>
            <a:off x="9142100" y="3429000"/>
            <a:ext cx="2769000" cy="1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User belongs to many Courses</a:t>
            </a:r>
            <a:endParaRPr sz="3998">
              <a:solidFill>
                <a:schemeClr val="dk1"/>
              </a:solidFill>
            </a:endParaRPr>
          </a:p>
        </p:txBody>
      </p:sp>
      <p:sp>
        <p:nvSpPr>
          <p:cNvPr id="433" name="Google Shape;433;p4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body" idx="1"/>
          </p:nvPr>
        </p:nvSpPr>
        <p:spPr>
          <a:xfrm>
            <a:off x="615150" y="2447425"/>
            <a:ext cx="7881300" cy="3543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0"/>
              <a:t>class </a:t>
            </a:r>
            <a:r>
              <a:rPr lang="en-US" sz="2100"/>
              <a:t>User</a:t>
            </a:r>
            <a:r>
              <a:rPr lang="en-US" sz="2100" b="0"/>
              <a:t> extends Model {    </a:t>
            </a: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0"/>
              <a:t>    public function </a:t>
            </a:r>
            <a:r>
              <a:rPr lang="en-US" sz="2100"/>
              <a:t>courses</a:t>
            </a:r>
            <a:r>
              <a:rPr lang="en-US" sz="2100" b="0"/>
              <a:t>()</a:t>
            </a: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0"/>
              <a:t>    {</a:t>
            </a: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0"/>
              <a:t>        return $this-&gt;belongsToMany('</a:t>
            </a:r>
            <a:r>
              <a:rPr lang="en-US" sz="2100"/>
              <a:t>App\Course</a:t>
            </a:r>
            <a:r>
              <a:rPr lang="en-US" sz="2100" b="0"/>
              <a:t>');</a:t>
            </a: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0"/>
              <a:t>    }</a:t>
            </a: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0"/>
              <a:t>}</a:t>
            </a: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sp>
        <p:nvSpPr>
          <p:cNvPr id="435" name="Google Shape;435;p48"/>
          <p:cNvSpPr txBox="1">
            <a:spLocks noGrp="1"/>
          </p:cNvSpPr>
          <p:nvPr>
            <p:ph type="body" idx="4294967295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cxnSp>
        <p:nvCxnSpPr>
          <p:cNvPr id="436" name="Google Shape;436;p48"/>
          <p:cNvCxnSpPr>
            <a:stCxn id="432" idx="1"/>
            <a:endCxn id="434" idx="3"/>
          </p:cNvCxnSpPr>
          <p:nvPr/>
        </p:nvCxnSpPr>
        <p:spPr>
          <a:xfrm flipH="1">
            <a:off x="8496500" y="4079550"/>
            <a:ext cx="645600" cy="1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many-to-many relation</a:t>
            </a:r>
            <a:endParaRPr/>
          </a:p>
        </p:txBody>
      </p:sp>
      <p:sp>
        <p:nvSpPr>
          <p:cNvPr id="444" name="Google Shape;444;p4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45" name="Google Shape;445;p49"/>
          <p:cNvSpPr txBox="1">
            <a:spLocks noGrp="1"/>
          </p:cNvSpPr>
          <p:nvPr>
            <p:ph type="body" idx="4294967295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sp>
        <p:nvSpPr>
          <p:cNvPr id="446" name="Google Shape;446;p49"/>
          <p:cNvSpPr txBox="1">
            <a:spLocks noGrp="1"/>
          </p:cNvSpPr>
          <p:nvPr>
            <p:ph type="body" idx="1"/>
          </p:nvPr>
        </p:nvSpPr>
        <p:spPr>
          <a:xfrm>
            <a:off x="6258275" y="2213050"/>
            <a:ext cx="5562300" cy="1844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$user = App\User::find(1);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foreach ($user-&gt;courses as $course) {    </a:t>
            </a:r>
            <a:endParaRPr sz="20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//  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}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sp>
        <p:nvSpPr>
          <p:cNvPr id="447" name="Google Shape;447;p49"/>
          <p:cNvSpPr txBox="1">
            <a:spLocks noGrp="1"/>
          </p:cNvSpPr>
          <p:nvPr>
            <p:ph type="body" idx="4294967295"/>
          </p:nvPr>
        </p:nvSpPr>
        <p:spPr>
          <a:xfrm>
            <a:off x="873525" y="2213050"/>
            <a:ext cx="2801100" cy="1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the courses the user belongs to</a:t>
            </a:r>
            <a:endParaRPr sz="3998">
              <a:solidFill>
                <a:schemeClr val="dk1"/>
              </a:solidFill>
            </a:endParaRPr>
          </a:p>
        </p:txBody>
      </p:sp>
      <p:cxnSp>
        <p:nvCxnSpPr>
          <p:cNvPr id="448" name="Google Shape;448;p49"/>
          <p:cNvCxnSpPr>
            <a:stCxn id="447" idx="3"/>
            <a:endCxn id="446" idx="1"/>
          </p:cNvCxnSpPr>
          <p:nvPr/>
        </p:nvCxnSpPr>
        <p:spPr>
          <a:xfrm>
            <a:off x="3674625" y="3075250"/>
            <a:ext cx="2583600" cy="6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9" name="Google Shape;449;p49"/>
          <p:cNvSpPr txBox="1">
            <a:spLocks noGrp="1"/>
          </p:cNvSpPr>
          <p:nvPr>
            <p:ph type="body" idx="1"/>
          </p:nvPr>
        </p:nvSpPr>
        <p:spPr>
          <a:xfrm>
            <a:off x="595950" y="4734000"/>
            <a:ext cx="6150300" cy="1844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$courses = App\User::find(1)</a:t>
            </a:r>
            <a:endParaRPr sz="2000" b="0"/>
          </a:p>
          <a:p>
            <a:pPr marL="18288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-&gt;</a:t>
            </a:r>
            <a:r>
              <a:rPr lang="en-US" sz="2000"/>
              <a:t>courses</a:t>
            </a:r>
            <a:r>
              <a:rPr lang="en-US" sz="2000" b="0"/>
              <a:t>()</a:t>
            </a:r>
            <a:endParaRPr sz="2000" b="0"/>
          </a:p>
          <a:p>
            <a:pPr marL="22860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-&gt;orderBy('course_name')</a:t>
            </a:r>
            <a:endParaRPr sz="2000" b="0"/>
          </a:p>
          <a:p>
            <a:pPr marL="22860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-&gt;get();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cxnSp>
        <p:nvCxnSpPr>
          <p:cNvPr id="450" name="Google Shape;450;p49"/>
          <p:cNvCxnSpPr>
            <a:endCxn id="449" idx="0"/>
          </p:cNvCxnSpPr>
          <p:nvPr/>
        </p:nvCxnSpPr>
        <p:spPr>
          <a:xfrm>
            <a:off x="2076600" y="3816000"/>
            <a:ext cx="1594500" cy="9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many-to-many relation</a:t>
            </a:r>
            <a:endParaRPr/>
          </a:p>
        </p:txBody>
      </p:sp>
      <p:sp>
        <p:nvSpPr>
          <p:cNvPr id="458" name="Google Shape;458;p50"/>
          <p:cNvSpPr txBox="1">
            <a:spLocks noGrp="1"/>
          </p:cNvSpPr>
          <p:nvPr>
            <p:ph type="body" idx="4294967295"/>
          </p:nvPr>
        </p:nvSpPr>
        <p:spPr>
          <a:xfrm>
            <a:off x="9142150" y="3746125"/>
            <a:ext cx="2769000" cy="1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Course belongs to many Users</a:t>
            </a:r>
            <a:endParaRPr sz="3998">
              <a:solidFill>
                <a:schemeClr val="dk1"/>
              </a:solidFill>
            </a:endParaRPr>
          </a:p>
        </p:txBody>
      </p:sp>
      <p:sp>
        <p:nvSpPr>
          <p:cNvPr id="459" name="Google Shape;459;p5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460" name="Google Shape;460;p50"/>
          <p:cNvSpPr txBox="1">
            <a:spLocks noGrp="1"/>
          </p:cNvSpPr>
          <p:nvPr>
            <p:ph type="body" idx="1"/>
          </p:nvPr>
        </p:nvSpPr>
        <p:spPr>
          <a:xfrm>
            <a:off x="615150" y="2801875"/>
            <a:ext cx="7881300" cy="33762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0"/>
              <a:t>class </a:t>
            </a:r>
            <a:r>
              <a:rPr lang="en-US" sz="2100"/>
              <a:t>Course</a:t>
            </a:r>
            <a:r>
              <a:rPr lang="en-US" sz="2100" b="0"/>
              <a:t> extends Model {    </a:t>
            </a: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0"/>
              <a:t>    public function </a:t>
            </a:r>
            <a:r>
              <a:rPr lang="en-US" sz="2100"/>
              <a:t>userss</a:t>
            </a:r>
            <a:r>
              <a:rPr lang="en-US" sz="2100" b="0"/>
              <a:t>()</a:t>
            </a: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0"/>
              <a:t>    {</a:t>
            </a: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0"/>
              <a:t>        return $this-&gt;belongsToMany('</a:t>
            </a:r>
            <a:r>
              <a:rPr lang="en-US" sz="2100"/>
              <a:t>App\User</a:t>
            </a:r>
            <a:r>
              <a:rPr lang="en-US" sz="2100" b="0"/>
              <a:t>');</a:t>
            </a: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0"/>
              <a:t>    }</a:t>
            </a: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0"/>
              <a:t>}</a:t>
            </a:r>
            <a:endParaRPr sz="21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sp>
        <p:nvSpPr>
          <p:cNvPr id="461" name="Google Shape;461;p50"/>
          <p:cNvSpPr txBox="1">
            <a:spLocks noGrp="1"/>
          </p:cNvSpPr>
          <p:nvPr>
            <p:ph type="body" idx="4294967295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cxnSp>
        <p:nvCxnSpPr>
          <p:cNvPr id="462" name="Google Shape;462;p50"/>
          <p:cNvCxnSpPr>
            <a:stCxn id="458" idx="1"/>
            <a:endCxn id="460" idx="3"/>
          </p:cNvCxnSpPr>
          <p:nvPr/>
        </p:nvCxnSpPr>
        <p:spPr>
          <a:xfrm flipH="1">
            <a:off x="8496550" y="4396675"/>
            <a:ext cx="645600" cy="9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3" name="Google Shape;463;p50"/>
          <p:cNvSpPr txBox="1">
            <a:spLocks noGrp="1"/>
          </p:cNvSpPr>
          <p:nvPr>
            <p:ph type="body" idx="4294967295"/>
          </p:nvPr>
        </p:nvSpPr>
        <p:spPr>
          <a:xfrm>
            <a:off x="615150" y="1954900"/>
            <a:ext cx="52278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inverse relation</a:t>
            </a:r>
            <a:endParaRPr sz="3998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many-to-many relation</a:t>
            </a:r>
            <a:endParaRPr/>
          </a:p>
        </p:txBody>
      </p:sp>
      <p:sp>
        <p:nvSpPr>
          <p:cNvPr id="471" name="Google Shape;471;p5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472" name="Google Shape;472;p51"/>
          <p:cNvSpPr txBox="1">
            <a:spLocks noGrp="1"/>
          </p:cNvSpPr>
          <p:nvPr>
            <p:ph type="body" idx="4294967295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sp>
        <p:nvSpPr>
          <p:cNvPr id="473" name="Google Shape;473;p51"/>
          <p:cNvSpPr txBox="1">
            <a:spLocks noGrp="1"/>
          </p:cNvSpPr>
          <p:nvPr>
            <p:ph type="body" idx="1"/>
          </p:nvPr>
        </p:nvSpPr>
        <p:spPr>
          <a:xfrm>
            <a:off x="6258275" y="2213050"/>
            <a:ext cx="5562300" cy="1844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$course = App\Course::find(1);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foreach ($course-&gt;users as $users) {    </a:t>
            </a:r>
            <a:endParaRPr sz="20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//  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}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sp>
        <p:nvSpPr>
          <p:cNvPr id="474" name="Google Shape;474;p51"/>
          <p:cNvSpPr txBox="1">
            <a:spLocks noGrp="1"/>
          </p:cNvSpPr>
          <p:nvPr>
            <p:ph type="body" idx="4294967295"/>
          </p:nvPr>
        </p:nvSpPr>
        <p:spPr>
          <a:xfrm>
            <a:off x="873525" y="2213050"/>
            <a:ext cx="2801100" cy="1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the users that belong to a course</a:t>
            </a:r>
            <a:endParaRPr sz="3998">
              <a:solidFill>
                <a:schemeClr val="dk1"/>
              </a:solidFill>
            </a:endParaRPr>
          </a:p>
        </p:txBody>
      </p:sp>
      <p:cxnSp>
        <p:nvCxnSpPr>
          <p:cNvPr id="475" name="Google Shape;475;p51"/>
          <p:cNvCxnSpPr>
            <a:stCxn id="474" idx="3"/>
            <a:endCxn id="473" idx="1"/>
          </p:cNvCxnSpPr>
          <p:nvPr/>
        </p:nvCxnSpPr>
        <p:spPr>
          <a:xfrm>
            <a:off x="3674625" y="3075250"/>
            <a:ext cx="2583600" cy="6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6" name="Google Shape;476;p51"/>
          <p:cNvSpPr txBox="1">
            <a:spLocks noGrp="1"/>
          </p:cNvSpPr>
          <p:nvPr>
            <p:ph type="body" idx="1"/>
          </p:nvPr>
        </p:nvSpPr>
        <p:spPr>
          <a:xfrm>
            <a:off x="595950" y="4734000"/>
            <a:ext cx="6150300" cy="1844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$users = App\Course::find(1)</a:t>
            </a:r>
            <a:endParaRPr sz="2000" b="0"/>
          </a:p>
          <a:p>
            <a:pPr marL="18288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-&gt;</a:t>
            </a:r>
            <a:r>
              <a:rPr lang="en-US" sz="2000"/>
              <a:t>users</a:t>
            </a:r>
            <a:r>
              <a:rPr lang="en-US" sz="2000" b="0"/>
              <a:t>()</a:t>
            </a:r>
            <a:endParaRPr sz="2000" b="0"/>
          </a:p>
          <a:p>
            <a:pPr marL="22860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-&gt;orderBy('name')</a:t>
            </a:r>
            <a:endParaRPr sz="2000" b="0"/>
          </a:p>
          <a:p>
            <a:pPr marL="22860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-&gt;get();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cxnSp>
        <p:nvCxnSpPr>
          <p:cNvPr id="477" name="Google Shape;477;p51"/>
          <p:cNvCxnSpPr>
            <a:endCxn id="476" idx="0"/>
          </p:cNvCxnSpPr>
          <p:nvPr/>
        </p:nvCxnSpPr>
        <p:spPr>
          <a:xfrm>
            <a:off x="2076600" y="3816000"/>
            <a:ext cx="1594500" cy="9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Task 5</a:t>
            </a:r>
            <a:endParaRPr/>
          </a:p>
        </p:txBody>
      </p:sp>
      <p:sp>
        <p:nvSpPr>
          <p:cNvPr id="485" name="Google Shape;485;p52"/>
          <p:cNvSpPr txBox="1">
            <a:spLocks noGrp="1"/>
          </p:cNvSpPr>
          <p:nvPr>
            <p:ph type="body" idx="1"/>
          </p:nvPr>
        </p:nvSpPr>
        <p:spPr>
          <a:xfrm>
            <a:off x="196779" y="1371600"/>
            <a:ext cx="11499000" cy="4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1371600" lvl="0" indent="-38100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Connect each user with the course he belongs to -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82880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make every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user name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/if a student!/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a link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that leads to a page with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a list of all of the user`s courses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  <a:p>
            <a:pPr marL="182880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371600" lvl="0" indent="-38100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Connect each course from the courses list with the students that belong to this course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make every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course name a link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that leads to a page with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list of all of the course`s students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  <a:p>
            <a:pPr marL="228600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3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all() vs. get()</a:t>
            </a:r>
            <a:endParaRPr/>
          </a:p>
        </p:txBody>
      </p:sp>
      <p:sp>
        <p:nvSpPr>
          <p:cNvPr id="494" name="Google Shape;494;p5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495" name="Google Shape;495;p53"/>
          <p:cNvSpPr txBox="1">
            <a:spLocks noGrp="1"/>
          </p:cNvSpPr>
          <p:nvPr>
            <p:ph type="body" idx="1"/>
          </p:nvPr>
        </p:nvSpPr>
        <p:spPr>
          <a:xfrm>
            <a:off x="6909650" y="1537200"/>
            <a:ext cx="27867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$users = User::all();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998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</a:endParaRPr>
          </a:p>
        </p:txBody>
      </p:sp>
      <p:sp>
        <p:nvSpPr>
          <p:cNvPr id="496" name="Google Shape;496;p53"/>
          <p:cNvSpPr txBox="1">
            <a:spLocks noGrp="1"/>
          </p:cNvSpPr>
          <p:nvPr>
            <p:ph type="body" idx="1"/>
          </p:nvPr>
        </p:nvSpPr>
        <p:spPr>
          <a:xfrm>
            <a:off x="6430425" y="5216650"/>
            <a:ext cx="4591200" cy="14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$users = App\User::with(‘profile’)</a:t>
            </a:r>
            <a:endParaRPr sz="2200">
              <a:solidFill>
                <a:schemeClr val="lt1"/>
              </a:solidFill>
            </a:endParaRPr>
          </a:p>
          <a:p>
            <a:pPr marL="914400" lvl="0" indent="45720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-&gt;get();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</a:endParaRPr>
          </a:p>
        </p:txBody>
      </p:sp>
      <p:sp>
        <p:nvSpPr>
          <p:cNvPr id="497" name="Google Shape;497;p53"/>
          <p:cNvSpPr txBox="1">
            <a:spLocks noGrp="1"/>
          </p:cNvSpPr>
          <p:nvPr>
            <p:ph type="body" idx="1"/>
          </p:nvPr>
        </p:nvSpPr>
        <p:spPr>
          <a:xfrm>
            <a:off x="1948675" y="4140600"/>
            <a:ext cx="4147200" cy="18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$users = App\Course::find(1)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			-&gt;users()</a:t>
            </a:r>
            <a:endParaRPr sz="2200">
              <a:solidFill>
                <a:schemeClr val="lt1"/>
              </a:solidFill>
            </a:endParaRPr>
          </a:p>
          <a:p>
            <a:pPr marL="914400" lvl="0" indent="45720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-&gt;get();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</a:endParaRPr>
          </a:p>
        </p:txBody>
      </p:sp>
      <p:sp>
        <p:nvSpPr>
          <p:cNvPr id="498" name="Google Shape;498;p53"/>
          <p:cNvSpPr txBox="1">
            <a:spLocks noGrp="1"/>
          </p:cNvSpPr>
          <p:nvPr>
            <p:ph type="body" idx="1"/>
          </p:nvPr>
        </p:nvSpPr>
        <p:spPr>
          <a:xfrm>
            <a:off x="7257150" y="3050500"/>
            <a:ext cx="39312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</a:rPr>
              <a:t>use get() when accessing the resource indirectly</a:t>
            </a:r>
            <a:endParaRPr sz="2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</a:endParaRPr>
          </a:p>
        </p:txBody>
      </p:sp>
      <p:cxnSp>
        <p:nvCxnSpPr>
          <p:cNvPr id="499" name="Google Shape;499;p53"/>
          <p:cNvCxnSpPr/>
          <p:nvPr/>
        </p:nvCxnSpPr>
        <p:spPr>
          <a:xfrm flipH="1">
            <a:off x="6286850" y="3779075"/>
            <a:ext cx="1420500" cy="50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" name="Google Shape;500;p53"/>
          <p:cNvCxnSpPr>
            <a:endCxn id="496" idx="0"/>
          </p:cNvCxnSpPr>
          <p:nvPr/>
        </p:nvCxnSpPr>
        <p:spPr>
          <a:xfrm>
            <a:off x="8691825" y="4470550"/>
            <a:ext cx="34200" cy="74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1" name="Google Shape;501;p53"/>
          <p:cNvSpPr txBox="1">
            <a:spLocks noGrp="1"/>
          </p:cNvSpPr>
          <p:nvPr>
            <p:ph type="body" idx="1"/>
          </p:nvPr>
        </p:nvSpPr>
        <p:spPr>
          <a:xfrm>
            <a:off x="1948675" y="1373950"/>
            <a:ext cx="39312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 </a:t>
            </a:r>
            <a:r>
              <a:rPr lang="en-US" sz="2200"/>
              <a:t>use all() when accessing the resource directly</a:t>
            </a:r>
            <a:endParaRPr sz="2200"/>
          </a:p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998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</a:endParaRPr>
          </a:p>
        </p:txBody>
      </p:sp>
      <p:cxnSp>
        <p:nvCxnSpPr>
          <p:cNvPr id="502" name="Google Shape;502;p53"/>
          <p:cNvCxnSpPr>
            <a:stCxn id="501" idx="3"/>
            <a:endCxn id="495" idx="1"/>
          </p:cNvCxnSpPr>
          <p:nvPr/>
        </p:nvCxnSpPr>
        <p:spPr>
          <a:xfrm>
            <a:off x="5879875" y="1815250"/>
            <a:ext cx="1029900" cy="1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 idx="4294967295"/>
          </p:nvPr>
        </p:nvSpPr>
        <p:spPr>
          <a:xfrm>
            <a:off x="4302600" y="2055100"/>
            <a:ext cx="3586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6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522" name="Google Shape;522;p5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523" name="Google Shape;523;p5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6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6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10544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All the methods in the Model are designed to process the project data.</a:t>
            </a:r>
            <a:endParaRPr sz="26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Models works with the database</a:t>
            </a:r>
            <a:endParaRPr sz="2600"/>
          </a:p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Models transform the data in the needed format and quantity</a:t>
            </a:r>
            <a:endParaRPr sz="2600"/>
          </a:p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Models pass the data to the controller on a request - </a:t>
            </a:r>
            <a:endParaRPr sz="2600"/>
          </a:p>
          <a:p>
            <a:pPr marL="1371600" marR="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from controller to the database</a:t>
            </a:r>
            <a:endParaRPr sz="2600"/>
          </a:p>
          <a:p>
            <a:pPr marL="1371600" marR="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from database to the controller</a:t>
            </a:r>
            <a:endParaRPr sz="2600"/>
          </a:p>
          <a:p>
            <a:pPr marL="1371600" marR="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return the transformed data without reaching the database</a:t>
            </a:r>
            <a:endParaRPr sz="2600"/>
          </a:p>
        </p:txBody>
      </p:sp>
      <p:sp>
        <p:nvSpPr>
          <p:cNvPr id="177" name="Google Shape;177;p19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	Model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10544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Every class from the project`s OOP design will have representation in three places in Laravel.</a:t>
            </a:r>
            <a:endParaRPr sz="24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Controllers</a:t>
            </a:r>
            <a:r>
              <a:rPr lang="en-US" sz="2200"/>
              <a:t> will hold the functionality of the class. </a:t>
            </a: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Models</a:t>
            </a:r>
            <a:r>
              <a:rPr lang="en-US" sz="2200"/>
              <a:t> are responsible for the properties of the class and the data the class works with - to retrieve or send it to the database.</a:t>
            </a: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Views</a:t>
            </a:r>
            <a:r>
              <a:rPr lang="en-US" sz="2200"/>
              <a:t> will display the entry points for the objects of that class to act in the application.</a:t>
            </a:r>
            <a:endParaRPr sz="2200"/>
          </a:p>
        </p:txBody>
      </p:sp>
      <p:sp>
        <p:nvSpPr>
          <p:cNvPr id="184" name="Google Shape;184;p20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	Model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Model</a:t>
            </a:r>
            <a:endParaRPr sz="40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1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832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0"/>
              <a:t>php artisan make:model</a:t>
            </a:r>
            <a:r>
              <a:rPr lang="en-US"/>
              <a:t> </a:t>
            </a:r>
            <a:r>
              <a:rPr lang="en-US">
                <a:solidFill>
                  <a:srgbClr val="1A340C"/>
                </a:solidFill>
              </a:rPr>
              <a:t>Course</a:t>
            </a:r>
            <a:endParaRPr>
              <a:solidFill>
                <a:srgbClr val="1A340C"/>
              </a:solidFill>
            </a:endParaRPr>
          </a:p>
        </p:txBody>
      </p:sp>
      <p:sp>
        <p:nvSpPr>
          <p:cNvPr id="192" name="Google Shape;192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4294967295"/>
          </p:nvPr>
        </p:nvSpPr>
        <p:spPr>
          <a:xfrm>
            <a:off x="605075" y="2662975"/>
            <a:ext cx="10961400" cy="3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will create a Course model class in root application directory.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 name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by convention is always </a:t>
            </a:r>
            <a:r>
              <a:rPr lang="en-US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singular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Model</a:t>
            </a:r>
            <a:endParaRPr sz="40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2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832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0"/>
              <a:t>protected $fillable = [‘property-to-be-added-to-database’];</a:t>
            </a:r>
            <a:endParaRPr>
              <a:solidFill>
                <a:srgbClr val="1A340C"/>
              </a:solidFill>
            </a:endParaRPr>
          </a:p>
        </p:txBody>
      </p:sp>
      <p:sp>
        <p:nvSpPr>
          <p:cNvPr id="200" name="Google Shape;200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body" idx="4294967295"/>
          </p:nvPr>
        </p:nvSpPr>
        <p:spPr>
          <a:xfrm>
            <a:off x="605075" y="2662975"/>
            <a:ext cx="10961400" cy="3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$fillable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an array holding the class properties that are allowed to be adde, updated or deleted in the database.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 idx="4294967295"/>
          </p:nvPr>
        </p:nvSpPr>
        <p:spPr>
          <a:xfrm>
            <a:off x="4273950" y="840750"/>
            <a:ext cx="36441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</a:rPr>
              <a:t>Laravel - </a:t>
            </a: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</a:rPr>
              <a:t>connect to database</a:t>
            </a:r>
            <a:endParaRPr sz="3000" i="0" u="none" strike="noStrike" cap="none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2001</Words>
  <Application>Microsoft Office PowerPoint</Application>
  <PresentationFormat>По избор</PresentationFormat>
  <Paragraphs>469</Paragraphs>
  <Slides>42</Slides>
  <Notes>42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42</vt:i4>
      </vt:variant>
    </vt:vector>
  </HeadingPairs>
  <TitlesOfParts>
    <vt:vector size="48" baseType="lpstr">
      <vt:lpstr>Arial</vt:lpstr>
      <vt:lpstr>Consolas</vt:lpstr>
      <vt:lpstr>Roboto</vt:lpstr>
      <vt:lpstr>Noto Sans Symbols</vt:lpstr>
      <vt:lpstr>Calibri</vt:lpstr>
      <vt:lpstr>1_SoftUni3_1</vt:lpstr>
      <vt:lpstr>Laravel  models migrations </vt:lpstr>
      <vt:lpstr>Презентация на PowerPoint</vt:lpstr>
      <vt:lpstr>Презентация на PowerPoint</vt:lpstr>
      <vt:lpstr>Model V C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  Laravel -  connect to database</vt:lpstr>
      <vt:lpstr>Презентация на PowerPoint</vt:lpstr>
      <vt:lpstr>  Laravel -  migrations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Before creating the project database</vt:lpstr>
      <vt:lpstr>Before creating the project database</vt:lpstr>
      <vt:lpstr>Display records from DB for a Model</vt:lpstr>
      <vt:lpstr>Display records from DB for a Model</vt:lpstr>
      <vt:lpstr>Task 2</vt:lpstr>
      <vt:lpstr>Laravel Eloquent</vt:lpstr>
      <vt:lpstr>Laravel Eloquent</vt:lpstr>
      <vt:lpstr>Laravel Eloquent</vt:lpstr>
      <vt:lpstr>Task 3</vt:lpstr>
      <vt:lpstr>one-to-one relation</vt:lpstr>
      <vt:lpstr>one-to-one relation</vt:lpstr>
      <vt:lpstr>one-to-one relation</vt:lpstr>
      <vt:lpstr>one-to-many relation</vt:lpstr>
      <vt:lpstr>one-to-many relation</vt:lpstr>
      <vt:lpstr>one-to-many relation</vt:lpstr>
      <vt:lpstr>one-to-many relation</vt:lpstr>
      <vt:lpstr>Task 4</vt:lpstr>
      <vt:lpstr>many-to-many relation</vt:lpstr>
      <vt:lpstr>many-to-many relation</vt:lpstr>
      <vt:lpstr>many-to-many relation</vt:lpstr>
      <vt:lpstr>many-to-many relation</vt:lpstr>
      <vt:lpstr>many-to-many relation</vt:lpstr>
      <vt:lpstr>Task 5</vt:lpstr>
      <vt:lpstr>all() vs. get()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  models migrations </dc:title>
  <dc:creator>Milena</dc:creator>
  <cp:lastModifiedBy>Ariel</cp:lastModifiedBy>
  <cp:revision>1</cp:revision>
  <dcterms:modified xsi:type="dcterms:W3CDTF">2020-10-12T14:38:32Z</dcterms:modified>
</cp:coreProperties>
</file>